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5" r:id="rId2"/>
    <p:sldId id="269" r:id="rId3"/>
    <p:sldId id="324" r:id="rId4"/>
    <p:sldId id="316" r:id="rId5"/>
    <p:sldId id="321" r:id="rId6"/>
    <p:sldId id="322" r:id="rId7"/>
    <p:sldId id="323" r:id="rId8"/>
    <p:sldId id="268" r:id="rId9"/>
    <p:sldId id="290" r:id="rId10"/>
    <p:sldId id="300" r:id="rId11"/>
    <p:sldId id="298" r:id="rId12"/>
    <p:sldId id="299" r:id="rId13"/>
    <p:sldId id="301" r:id="rId14"/>
    <p:sldId id="319" r:id="rId15"/>
    <p:sldId id="320" r:id="rId16"/>
    <p:sldId id="302" r:id="rId17"/>
    <p:sldId id="303" r:id="rId18"/>
    <p:sldId id="304" r:id="rId19"/>
    <p:sldId id="291" r:id="rId20"/>
    <p:sldId id="292" r:id="rId21"/>
    <p:sldId id="305" r:id="rId22"/>
    <p:sldId id="306" r:id="rId23"/>
    <p:sldId id="307" r:id="rId24"/>
    <p:sldId id="317" r:id="rId25"/>
    <p:sldId id="318" r:id="rId26"/>
    <p:sldId id="308" r:id="rId27"/>
    <p:sldId id="309" r:id="rId28"/>
    <p:sldId id="310" r:id="rId29"/>
    <p:sldId id="311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296" r:id="rId43"/>
    <p:sldId id="289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6E8"/>
    <a:srgbClr val="EBF1F9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71654" autoAdjust="0"/>
  </p:normalViewPr>
  <p:slideViewPr>
    <p:cSldViewPr snapToGrid="0" showGuides="1">
      <p:cViewPr varScale="1">
        <p:scale>
          <a:sx n="111" d="100"/>
          <a:sy n="111" d="100"/>
        </p:scale>
        <p:origin x="58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2024-02-19T11:29:14.5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65EA-7CC2-4606-9F91-C4DAE2776A80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046F8-9B5C-4287-BF3D-9B6B1A8DE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2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3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130A9-D705-D58D-CA88-D39DE45EE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F7CFD2-20BB-7B45-5C2A-97986F958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C37946-3C84-7BE9-8BB5-AE66433DE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35982E-E169-8CD8-C0CC-5B47541CA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3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FCFFA-58E4-EAEB-75C7-CD10BDE38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D28E31-742B-873D-74CE-0D5AF7851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A63515-0332-904C-4410-BBD6F3FB6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4B0342-EA66-B49A-E0FA-86729D446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248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41A8A-2CA4-123B-70AB-26A3D3F2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7C3C5C-511E-3436-74FE-9B070F016A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7A101D-BDB2-EBA8-C40E-7E8402948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D2536E-FA7D-0706-D77D-E29998AD6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000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E6237-2AE6-91E6-1D29-91665771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E93221-C736-2D2F-FD94-C7FB5189E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2FC50C-45C3-5B71-7897-A1651A4C4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C27526-C3AC-A972-2619-DD8B51EEA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871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D094B-E5D6-FC1C-2EA7-D3DF73609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56A1AF-104F-D00A-5763-07C915DF2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018FD9-DEF7-472C-4803-3453E2179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4DADF6-93F6-CF9A-E425-B34543DD85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82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D8CDA-0BF7-987F-6219-69F6B4AB8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377D02-E366-2C0C-9B5A-47D6615BB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DD80CA-8078-F25E-C8C7-E956C1D8C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D0DC40-5D21-7130-7996-ED01E115E4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587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FCFFA-58E4-EAEB-75C7-CD10BDE38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D28E31-742B-873D-74CE-0D5AF7851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A63515-0332-904C-4410-BBD6F3FB6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4B0342-EA66-B49A-E0FA-86729D446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248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D407E-D5F1-1E6C-8EFD-6771EB682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7A0838-A049-8013-5646-0F2BA8F36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81F8D1-6EB4-E742-FDAF-B95E0AA8F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5FDCB-5F92-7103-18C9-4A443CE59A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28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F6F0-84B1-BD85-09E4-B740760E3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FAB225-2276-0B9F-31EA-01C7B0E04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DDB0A7-269E-E54C-9CA0-23547D1E7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AADBD4-C494-93BA-9DFE-AD78795F1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430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EADEB-124F-C482-6704-DAB20E106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D357E8-84C5-3833-2602-B5FA71D7D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6D0A13-B236-11D3-7355-4F0B31660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59E698-B754-A101-A832-64289640A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31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B48FE-E9CB-D15B-80D5-07B5F373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189951-98EE-5A3D-DDCD-5CCF3B2586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4655FC-1296-F8AF-A1AC-A3967641B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9FE57D-374F-9307-C3F0-3EAA70EA5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775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B26C-D68C-5214-3696-5FD933217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584A1A-4005-3A4D-DA01-9D14B72EC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137C00-E47C-83FB-EC14-8B7F55EEA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82FB96-6CEE-B103-0F8E-DF38F2B1A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262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01C39-DDE1-823B-E834-7D451BB0D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967AC5-9A99-E1A4-3BDB-11FA79B34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FFA7DE-77F1-8FF6-F76A-F149AFE01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A7F0DB-F0BB-3DB4-56B2-92F191699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966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301880" y="2767280"/>
            <a:ext cx="75882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신입생 </a:t>
            </a:r>
            <a:r>
              <a:rPr lang="en-US" altLang="ko-KR" sz="8000" b="1" dirty="0">
                <a:solidFill>
                  <a:schemeClr val="bg1"/>
                </a:solidFill>
              </a:rPr>
              <a:t>Java </a:t>
            </a:r>
            <a:r>
              <a:rPr lang="ko-KR" altLang="en-US" sz="8000" b="1" dirty="0">
                <a:solidFill>
                  <a:schemeClr val="bg1"/>
                </a:solidFill>
              </a:rPr>
              <a:t>교육</a:t>
            </a:r>
            <a:endParaRPr lang="en-US" altLang="ko-KR" sz="8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400661" y="5189586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교육부장   </a:t>
            </a:r>
            <a:r>
              <a:rPr lang="en-US" altLang="ko-KR" sz="2800" dirty="0">
                <a:solidFill>
                  <a:schemeClr val="bg1"/>
                </a:solidFill>
              </a:rPr>
              <a:t>20 </a:t>
            </a:r>
            <a:r>
              <a:rPr lang="ko-KR" altLang="en-US" sz="2800" dirty="0">
                <a:solidFill>
                  <a:schemeClr val="bg1"/>
                </a:solidFill>
              </a:rPr>
              <a:t>이어진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E2250-E268-44F1-68C7-59038360A76B}"/>
              </a:ext>
            </a:extLst>
          </p:cNvPr>
          <p:cNvSpPr txBox="1"/>
          <p:nvPr/>
        </p:nvSpPr>
        <p:spPr>
          <a:xfrm>
            <a:off x="4014336" y="2059394"/>
            <a:ext cx="416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2024</a:t>
            </a:r>
            <a:r>
              <a:rPr lang="ko-KR" altLang="en-US" sz="4000" b="1" dirty="0">
                <a:solidFill>
                  <a:schemeClr val="bg1"/>
                </a:solidFill>
              </a:rPr>
              <a:t>학년도 </a:t>
            </a:r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r>
              <a:rPr lang="ko-KR" altLang="en-US" sz="4000" b="1" dirty="0">
                <a:solidFill>
                  <a:schemeClr val="bg1"/>
                </a:solidFill>
              </a:rPr>
              <a:t>학기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4F4FDB-5D76-A9C5-A013-305A5CCD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97" y="960527"/>
            <a:ext cx="2949196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B4A0-D861-6687-6D9A-0EA9EEF79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4E84BF-AE00-1242-5B8B-3D56FEFEC27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BE424-FB12-59B0-7218-9FA8A4069F0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558C4-D699-8592-06C4-BACDEBD66102}"/>
              </a:ext>
            </a:extLst>
          </p:cNvPr>
          <p:cNvSpPr txBox="1"/>
          <p:nvPr/>
        </p:nvSpPr>
        <p:spPr>
          <a:xfrm>
            <a:off x="1724063" y="536865"/>
            <a:ext cx="5292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변수의 타입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(Data type)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AE8EE5E-5BFB-B6DA-667B-9B2C18BBD46E}"/>
              </a:ext>
            </a:extLst>
          </p:cNvPr>
          <p:cNvSpPr/>
          <p:nvPr/>
        </p:nvSpPr>
        <p:spPr>
          <a:xfrm>
            <a:off x="1441242" y="1461837"/>
            <a:ext cx="9309515" cy="39343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F85C54-E94D-29F9-4417-24D68DE8407A}"/>
              </a:ext>
            </a:extLst>
          </p:cNvPr>
          <p:cNvSpPr/>
          <p:nvPr/>
        </p:nvSpPr>
        <p:spPr>
          <a:xfrm>
            <a:off x="5143500" y="3657600"/>
            <a:ext cx="3276600" cy="431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17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E424D-84A9-37A1-ABD0-0DD2B875B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4D1D93-C1A3-20F4-AFCF-1D90F777CAA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FA189-93A4-8707-FB1F-F9934D31730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FE9B4B-57A4-6ABD-6AE0-1620F10FC695}"/>
              </a:ext>
            </a:extLst>
          </p:cNvPr>
          <p:cNvSpPr txBox="1"/>
          <p:nvPr/>
        </p:nvSpPr>
        <p:spPr>
          <a:xfrm>
            <a:off x="1724063" y="536865"/>
            <a:ext cx="3579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변수의 선언방법</a:t>
            </a: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615955B2-163A-E123-870B-B94868999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7726" y="1948030"/>
            <a:ext cx="43211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200">
                <a:latin typeface="견명조" pitchFamily="18" charset="-127"/>
                <a:ea typeface="견명조" pitchFamily="18" charset="-127"/>
              </a:rPr>
              <a:t>타입 변수명</a:t>
            </a:r>
            <a:r>
              <a:rPr lang="en-US" altLang="ko-KR" sz="320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FAC8B748-39F0-FD44-8969-84CCB73CF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3226" y="3133955"/>
            <a:ext cx="1406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>
                <a:latin typeface="견명조" pitchFamily="18" charset="-127"/>
                <a:ea typeface="견명조" pitchFamily="18" charset="-127"/>
              </a:rPr>
              <a:t>score</a:t>
            </a:r>
          </a:p>
        </p:txBody>
      </p:sp>
      <p:sp>
        <p:nvSpPr>
          <p:cNvPr id="25" name="Text Box 13">
            <a:extLst>
              <a:ext uri="{FF2B5EF4-FFF2-40B4-BE49-F238E27FC236}">
                <a16:creationId xmlns:a16="http://schemas.microsoft.com/office/drawing/2014/main" id="{BB5C3B1A-5202-D709-387A-1AD917F8D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651" y="3673705"/>
            <a:ext cx="3168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>
                <a:latin typeface="견명조" pitchFamily="18" charset="-127"/>
                <a:ea typeface="견명조" pitchFamily="18" charset="-127"/>
              </a:rPr>
              <a:t>score = 100;</a:t>
            </a:r>
          </a:p>
        </p:txBody>
      </p:sp>
      <p:sp>
        <p:nvSpPr>
          <p:cNvPr id="26" name="Text Box 14">
            <a:extLst>
              <a:ext uri="{FF2B5EF4-FFF2-40B4-BE49-F238E27FC236}">
                <a16:creationId xmlns:a16="http://schemas.microsoft.com/office/drawing/2014/main" id="{5105FCF5-BCC1-D6C4-7D1C-DD188DB26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651" y="4799306"/>
            <a:ext cx="32400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>
                <a:latin typeface="견명조" pitchFamily="18" charset="-127"/>
                <a:ea typeface="견명조" pitchFamily="18" charset="-127"/>
              </a:rPr>
              <a:t>int score = 100;</a:t>
            </a:r>
          </a:p>
        </p:txBody>
      </p:sp>
      <p:sp>
        <p:nvSpPr>
          <p:cNvPr id="27" name="Text Box 15">
            <a:extLst>
              <a:ext uri="{FF2B5EF4-FFF2-40B4-BE49-F238E27FC236}">
                <a16:creationId xmlns:a16="http://schemas.microsoft.com/office/drawing/2014/main" id="{15807D39-9BCE-5D5E-8183-577DFC15A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576" y="3145067"/>
            <a:ext cx="863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>
                <a:latin typeface="견명조" pitchFamily="18" charset="-127"/>
                <a:ea typeface="견명조" pitchFamily="18" charset="-127"/>
              </a:rPr>
              <a:t>int</a:t>
            </a:r>
          </a:p>
        </p:txBody>
      </p:sp>
      <p:sp>
        <p:nvSpPr>
          <p:cNvPr id="28" name="Text Box 16">
            <a:extLst>
              <a:ext uri="{FF2B5EF4-FFF2-40B4-BE49-F238E27FC236}">
                <a16:creationId xmlns:a16="http://schemas.microsoft.com/office/drawing/2014/main" id="{27A0232B-1DF1-6223-6780-7C36AF906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288" y="3170467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4768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528D0-A689-E0BF-50A3-C5F7AF177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E6C7B1-5F0C-5FAC-4C62-962B4412DFB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39E1-2CED-8392-5F70-FE5EB5AF133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C77BA-AD6C-88D1-AB51-BF1028BFE313}"/>
              </a:ext>
            </a:extLst>
          </p:cNvPr>
          <p:cNvSpPr txBox="1"/>
          <p:nvPr/>
        </p:nvSpPr>
        <p:spPr>
          <a:xfrm>
            <a:off x="1724063" y="536865"/>
            <a:ext cx="52918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변수의 이름을 짓는 방법</a:t>
            </a:r>
          </a:p>
        </p:txBody>
      </p:sp>
      <p:sp>
        <p:nvSpPr>
          <p:cNvPr id="5" name="Text Box 18">
            <a:extLst>
              <a:ext uri="{FF2B5EF4-FFF2-40B4-BE49-F238E27FC236}">
                <a16:creationId xmlns:a16="http://schemas.microsoft.com/office/drawing/2014/main" id="{97F4C84B-8615-B209-F841-BC994D2C3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1789796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대소문자가 구분되며 길이에 제한이 없다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692049A1-9F1C-0802-9BD0-3E9068AD1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2294621"/>
            <a:ext cx="680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True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와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true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는 서로 다른 것으로 간주된다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9" name="Text Box 20">
            <a:extLst>
              <a:ext uri="{FF2B5EF4-FFF2-40B4-BE49-F238E27FC236}">
                <a16:creationId xmlns:a16="http://schemas.microsoft.com/office/drawing/2014/main" id="{F6644482-B6DE-FD82-16B9-50F8553E7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2832783"/>
            <a:ext cx="7524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2.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예약어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(Reserved word)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를 사용해서는 안 된다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0" name="Text Box 22">
            <a:extLst>
              <a:ext uri="{FF2B5EF4-FFF2-40B4-BE49-F238E27FC236}">
                <a16:creationId xmlns:a16="http://schemas.microsoft.com/office/drawing/2014/main" id="{14B84708-1943-CCF3-7CF8-8514B10DB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3912283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3.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숫자로 시작해서는 안 된다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1082B76F-EB80-DF3E-3184-F4D8B0C01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4417108"/>
            <a:ext cx="680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top10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은 허용하지만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, 7up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은 허용되지 않는다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4D2287EE-6600-373B-46EF-A52BAF60C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4991783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4.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특수문자는 </a:t>
            </a:r>
            <a:r>
              <a:rPr lang="ko-KR" altLang="en-US" sz="240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_</a:t>
            </a:r>
            <a:r>
              <a:rPr lang="en-US" altLang="ko-KR" sz="240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와 </a:t>
            </a:r>
            <a:r>
              <a:rPr lang="ko-KR" altLang="en-US" sz="240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$</a:t>
            </a:r>
            <a:r>
              <a:rPr lang="en-US" altLang="ko-KR" sz="240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만을 허용한다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3" name="Text Box 25">
            <a:extLst>
              <a:ext uri="{FF2B5EF4-FFF2-40B4-BE49-F238E27FC236}">
                <a16:creationId xmlns:a16="http://schemas.microsoft.com/office/drawing/2014/main" id="{8F3234CE-636E-D973-3929-FEDA36F5B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5496608"/>
            <a:ext cx="680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$harp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은 허용되지만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S#arp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는 허용되지 않는다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4" name="Text Box 21">
            <a:extLst>
              <a:ext uri="{FF2B5EF4-FFF2-40B4-BE49-F238E27FC236}">
                <a16:creationId xmlns:a16="http://schemas.microsoft.com/office/drawing/2014/main" id="{B6429820-C48E-371A-DE77-EE90025AB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3372533"/>
            <a:ext cx="7345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- true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는 </a:t>
            </a:r>
            <a:r>
              <a:rPr lang="ko-KR" altLang="en-US" sz="2000" dirty="0" err="1">
                <a:latin typeface="견명조" pitchFamily="18" charset="-127"/>
                <a:ea typeface="견명조" pitchFamily="18" charset="-127"/>
              </a:rPr>
              <a:t>예약어라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사용할 수 없지만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, True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는 가능하다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1028" name="Picture 4" descr="예약어와 식별자">
            <a:extLst>
              <a:ext uri="{FF2B5EF4-FFF2-40B4-BE49-F238E27FC236}">
                <a16:creationId xmlns:a16="http://schemas.microsoft.com/office/drawing/2014/main" id="{C7C35C21-3B6D-0861-A330-B527DDC54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96" y="1795275"/>
            <a:ext cx="5053263" cy="394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08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188F4-985A-0854-FC7E-107FB8492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2C04F11-CD61-7F6A-1BB9-D5B47F3A33F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62707-8538-FB73-0EA6-BB2EF068B85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65B0D-2E74-254C-760C-96C3DB8DF49B}"/>
              </a:ext>
            </a:extLst>
          </p:cNvPr>
          <p:cNvSpPr txBox="1"/>
          <p:nvPr/>
        </p:nvSpPr>
        <p:spPr>
          <a:xfrm>
            <a:off x="1724063" y="536865"/>
            <a:ext cx="40959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리터럴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F0393A14-E128-5107-8BFF-E4934B0A3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95" y="1432093"/>
            <a:ext cx="7993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변수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(variable)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–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하나의 값을 저장하기 위한 공간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EB3ABCC9-5DBC-6B27-0519-E246D40CE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95" y="4252937"/>
            <a:ext cx="8208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(constant)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–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한 번만 값을 저장할 수 있는 공간</a:t>
            </a:r>
          </a:p>
        </p:txBody>
      </p:sp>
      <p:sp>
        <p:nvSpPr>
          <p:cNvPr id="8" name="Text Box 18">
            <a:extLst>
              <a:ext uri="{FF2B5EF4-FFF2-40B4-BE49-F238E27FC236}">
                <a16:creationId xmlns:a16="http://schemas.microsoft.com/office/drawing/2014/main" id="{3DE27556-26ED-4078-5FF1-A95923C2C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95" y="5961087"/>
            <a:ext cx="8424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 err="1">
                <a:latin typeface="견명조" pitchFamily="18" charset="-127"/>
                <a:ea typeface="견명조" pitchFamily="18" charset="-127"/>
              </a:rPr>
              <a:t>리터럴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(literal)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–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그 자체로 값을 의미하는 것</a:t>
            </a:r>
          </a:p>
        </p:txBody>
      </p:sp>
      <p:sp>
        <p:nvSpPr>
          <p:cNvPr id="9" name="Text Box 19">
            <a:extLst>
              <a:ext uri="{FF2B5EF4-FFF2-40B4-BE49-F238E27FC236}">
                <a16:creationId xmlns:a16="http://schemas.microsoft.com/office/drawing/2014/main" id="{2DB502F3-FFF7-EAF3-3082-11F9EE058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35" y="2006768"/>
            <a:ext cx="3384550" cy="210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int score = 100;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 score = 200;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char </a:t>
            </a:r>
            <a:r>
              <a:rPr lang="en-US" altLang="ko-KR" sz="2400" dirty="0" err="1">
                <a:latin typeface="견명조" pitchFamily="18" charset="-127"/>
                <a:ea typeface="견명조" pitchFamily="18" charset="-127"/>
              </a:rPr>
              <a:t>ch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=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A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String str =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“</a:t>
            </a:r>
            <a:r>
              <a:rPr lang="en-US" altLang="ko-KR" sz="2400" dirty="0" err="1">
                <a:latin typeface="견명조" pitchFamily="18" charset="-127"/>
                <a:ea typeface="견명조" pitchFamily="18" charset="-127"/>
              </a:rPr>
              <a:t>abc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”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27E4516-AE97-9B73-33C4-36770ED81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35" y="4818087"/>
            <a:ext cx="5076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final int MAX = 100;</a:t>
            </a:r>
          </a:p>
        </p:txBody>
      </p:sp>
      <p:sp>
        <p:nvSpPr>
          <p:cNvPr id="11" name="Text Box 21">
            <a:extLst>
              <a:ext uri="{FF2B5EF4-FFF2-40B4-BE49-F238E27FC236}">
                <a16:creationId xmlns:a16="http://schemas.microsoft.com/office/drawing/2014/main" id="{0D23290E-7665-DE40-594C-110C39405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35" y="5275287"/>
            <a:ext cx="5076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MAX = 200; //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에러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27">
                <a:extLst>
                  <a:ext uri="{FF2B5EF4-FFF2-40B4-BE49-F238E27FC236}">
                    <a16:creationId xmlns:a16="http://schemas.microsoft.com/office/drawing/2014/main" id="{134D951C-DB1E-D4E9-6E15-D4B940850AE8}"/>
                  </a:ext>
                </a:extLst>
              </p14:cNvPr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6532" y="4230855"/>
              <a:ext cx="1588" cy="1588"/>
            </p14:xfrm>
          </p:contentPart>
        </mc:Choice>
        <mc:Fallback xmlns="">
          <p:pic>
            <p:nvPicPr>
              <p:cNvPr id="12" name="Ink 27">
                <a:extLst>
                  <a:ext uri="{FF2B5EF4-FFF2-40B4-BE49-F238E27FC236}">
                    <a16:creationId xmlns:a16="http://schemas.microsoft.com/office/drawing/2014/main" id="{134D951C-DB1E-D4E9-6E15-D4B940850AE8}"/>
                  </a:ext>
                </a:extLst>
              </p:cNvPr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5244" y="4189567"/>
                <a:ext cx="84164" cy="8416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 Box 20">
            <a:extLst>
              <a:ext uri="{FF2B5EF4-FFF2-40B4-BE49-F238E27FC236}">
                <a16:creationId xmlns:a16="http://schemas.microsoft.com/office/drawing/2014/main" id="{85C658A8-EDC8-3428-55EA-87ECF6496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361" y="6321135"/>
            <a:ext cx="5076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쉽게 말해서 변수에 저장되는 값</a:t>
            </a:r>
            <a:endParaRPr lang="en-US" altLang="ko-KR" sz="24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33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ABEA2-AD09-AB16-9012-50B7AF73F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C74FC81-3C51-0F35-7D11-70977A7F47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9AC98C-9080-0C81-E1F1-FDC8711572E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1000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sp>
        <p:nvSpPr>
          <p:cNvPr id="6" name="Text Box 49">
            <a:extLst>
              <a:ext uri="{FF2B5EF4-FFF2-40B4-BE49-F238E27FC236}">
                <a16:creationId xmlns:a16="http://schemas.microsoft.com/office/drawing/2014/main" id="{370FB231-C2FB-1991-0E57-C075D40A1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4399456"/>
            <a:ext cx="1103872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힌트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입력한 숫자를 변수에 저장하는 방법은 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Scanner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를 사용해서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    .</a:t>
            </a:r>
            <a:r>
              <a:rPr lang="en-US" altLang="ko-KR" sz="3000" b="1" dirty="0" err="1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nextInt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()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를 사용하면 된다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797667-B7E4-E6CC-580C-271D6E21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1" y="1938992"/>
            <a:ext cx="1514572" cy="7459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32B566-02CD-73DC-AF8D-F52E22BF6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593" y="1938992"/>
            <a:ext cx="9877400" cy="210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5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15ACD-74B7-3736-0EC4-41C9B3D63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ECFAA4D-34B8-682E-88CE-040E5B5641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80AAAA-A978-DAAA-DFBC-1B1DEA9F346C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6EDB3-8C7E-B973-84A7-9E45AD3E3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456267"/>
            <a:ext cx="4473799" cy="53597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3D7A94-4810-E944-1D54-CDF8B99D0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766" y="1582147"/>
            <a:ext cx="5635769" cy="476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8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D8D1B-2683-49EC-CE50-E1328AA06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BE45DC-CC1A-91C8-8BCF-6EAF27BA5970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F4AC0-0B7E-F1AD-F714-588872FE308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62CC9-4893-1728-FD11-E2B41AD5CEDB}"/>
              </a:ext>
            </a:extLst>
          </p:cNvPr>
          <p:cNvSpPr txBox="1"/>
          <p:nvPr/>
        </p:nvSpPr>
        <p:spPr>
          <a:xfrm>
            <a:off x="1724063" y="536865"/>
            <a:ext cx="3662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(Casting)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Box 31">
            <a:extLst>
              <a:ext uri="{FF2B5EF4-FFF2-40B4-BE49-F238E27FC236}">
                <a16:creationId xmlns:a16="http://schemas.microsoft.com/office/drawing/2014/main" id="{9A22BB20-D060-BDE0-D7E8-01D346DB8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962" y="1664034"/>
            <a:ext cx="23764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800">
                <a:latin typeface="견명조" pitchFamily="18" charset="-127"/>
                <a:ea typeface="견명조" pitchFamily="18" charset="-127"/>
              </a:rPr>
              <a:t>형변환이란</a:t>
            </a:r>
            <a:r>
              <a:rPr lang="en-US" altLang="ko-KR" sz="280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7" name="Text Box 32">
            <a:extLst>
              <a:ext uri="{FF2B5EF4-FFF2-40B4-BE49-F238E27FC236}">
                <a16:creationId xmlns:a16="http://schemas.microsoft.com/office/drawing/2014/main" id="{793B8C87-C3AD-1568-636C-D0E6F00E8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862" y="2275222"/>
            <a:ext cx="8064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값의 타입을 다른 타입으로 변환하는 것이다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graphicFrame>
        <p:nvGraphicFramePr>
          <p:cNvPr id="8" name="Group 71">
            <a:extLst>
              <a:ext uri="{FF2B5EF4-FFF2-40B4-BE49-F238E27FC236}">
                <a16:creationId xmlns:a16="http://schemas.microsoft.com/office/drawing/2014/main" id="{9794D88F-F6F8-F8B6-4E9A-B3DD01ADF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042203"/>
              </p:ext>
            </p:extLst>
          </p:nvPr>
        </p:nvGraphicFramePr>
        <p:xfrm>
          <a:off x="2596125" y="4256422"/>
          <a:ext cx="5580062" cy="1908176"/>
        </p:xfrm>
        <a:graphic>
          <a:graphicData uri="http://schemas.openxmlformats.org/drawingml/2006/table">
            <a:tbl>
              <a:tblPr/>
              <a:tblGrid>
                <a:gridCol w="1860550">
                  <a:extLst>
                    <a:ext uri="{9D8B030D-6E8A-4147-A177-3AD203B41FA5}">
                      <a16:colId xmlns:a16="http://schemas.microsoft.com/office/drawing/2014/main" val="1148495208"/>
                    </a:ext>
                  </a:extLst>
                </a:gridCol>
                <a:gridCol w="1858962">
                  <a:extLst>
                    <a:ext uri="{9D8B030D-6E8A-4147-A177-3AD203B41FA5}">
                      <a16:colId xmlns:a16="http://schemas.microsoft.com/office/drawing/2014/main" val="2106126779"/>
                    </a:ext>
                  </a:extLst>
                </a:gridCol>
                <a:gridCol w="1860550">
                  <a:extLst>
                    <a:ext uri="{9D8B030D-6E8A-4147-A177-3AD203B41FA5}">
                      <a16:colId xmlns:a16="http://schemas.microsoft.com/office/drawing/2014/main" val="3603721535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변 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수 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결 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80937"/>
                  </a:ext>
                </a:extLst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int →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(char)65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‘A’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41403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char → int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(int)‘A’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254315"/>
                  </a:ext>
                </a:extLst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float → int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(int)1.6f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624332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int → float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(float)10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10.0f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462485"/>
                  </a:ext>
                </a:extLst>
              </a:tr>
            </a:tbl>
          </a:graphicData>
        </a:graphic>
      </p:graphicFrame>
      <p:sp>
        <p:nvSpPr>
          <p:cNvPr id="9" name="Text Box 73">
            <a:extLst>
              <a:ext uri="{FF2B5EF4-FFF2-40B4-BE49-F238E27FC236}">
                <a16:creationId xmlns:a16="http://schemas.microsoft.com/office/drawing/2014/main" id="{A172D1E5-297C-00FA-AE19-9B53119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612" y="3211847"/>
            <a:ext cx="518477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float f = 1.6f;</a:t>
            </a:r>
          </a:p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i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= (int)f;</a:t>
            </a:r>
          </a:p>
        </p:txBody>
      </p:sp>
      <p:sp>
        <p:nvSpPr>
          <p:cNvPr id="10" name="Text Box 74">
            <a:extLst>
              <a:ext uri="{FF2B5EF4-FFF2-40B4-BE49-F238E27FC236}">
                <a16:creationId xmlns:a16="http://schemas.microsoft.com/office/drawing/2014/main" id="{8C3A6BDB-DB4A-2A56-ADCC-D305275E5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862" y="2707022"/>
            <a:ext cx="7740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boolean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을 제외한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7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개의 기본형은 서로 형변환이 가능하다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692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656E2-1FFD-2F31-E8F9-36D35B05E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A8D82A-BF76-5172-AB61-5AD46F4B8353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8D8E3-239D-6848-597D-21D6EFD21D8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64F7A-2E47-CC54-AAD5-79F7CDA4A91D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묵시적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1B60283-0358-B350-FA14-15FFFFA3A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2" y="2254352"/>
            <a:ext cx="6235282" cy="32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11BF16E-8FF6-9AF6-967B-14B8AAFCFE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6" y="1655536"/>
            <a:ext cx="4646625" cy="1548875"/>
          </a:xfrm>
          <a:prstGeom prst="rect">
            <a:avLst/>
          </a:prstGeom>
        </p:spPr>
      </p:pic>
      <p:sp>
        <p:nvSpPr>
          <p:cNvPr id="12" name="Text Box 73">
            <a:extLst>
              <a:ext uri="{FF2B5EF4-FFF2-40B4-BE49-F238E27FC236}">
                <a16:creationId xmlns:a16="http://schemas.microsoft.com/office/drawing/2014/main" id="{33D039D6-9F52-346B-EE97-181B99D67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9240" y="4483794"/>
            <a:ext cx="518477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a = 5000;</a:t>
            </a:r>
          </a:p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double b = a;</a:t>
            </a:r>
          </a:p>
        </p:txBody>
      </p:sp>
      <p:sp>
        <p:nvSpPr>
          <p:cNvPr id="13" name="Text Box 73">
            <a:extLst>
              <a:ext uri="{FF2B5EF4-FFF2-40B4-BE49-F238E27FC236}">
                <a16:creationId xmlns:a16="http://schemas.microsoft.com/office/drawing/2014/main" id="{25C9DACE-E04C-E89F-5347-118482660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419" y="3323031"/>
            <a:ext cx="747441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2000" dirty="0" err="1">
                <a:latin typeface="견명조" pitchFamily="18" charset="-127"/>
                <a:ea typeface="견명조" pitchFamily="18" charset="-127"/>
              </a:rPr>
              <a:t>형변환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연산자를 사용하지 않아도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 algn="ctr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자동적으로 이루어지는 경우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74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7B2D-F5A8-F028-CE99-EED76FD16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0D8F232-F70B-527C-A475-26F6576E11E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3F0A2-670C-1FCA-79AB-E64198C4B3F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09E03-6CE1-DC71-4BB5-B36645BCD08E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명시적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38739B0-464B-99A6-75E9-C789B2BC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2" y="2254352"/>
            <a:ext cx="6235282" cy="32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3">
            <a:extLst>
              <a:ext uri="{FF2B5EF4-FFF2-40B4-BE49-F238E27FC236}">
                <a16:creationId xmlns:a16="http://schemas.microsoft.com/office/drawing/2014/main" id="{C1C9362B-DD45-A22E-3F83-6E9DFA213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1283" y="5294679"/>
            <a:ext cx="7474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정밀한 숫자나 큰 숫자를 나타내는 정보를 잃을 수 있다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33F4D1-BB07-1834-4704-CD6B85FFF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778" y="2551196"/>
            <a:ext cx="3817424" cy="17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0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18295-7BE4-DB70-6F4E-F3A13DAA8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6BB35FB6-BACA-D74A-9440-3A1301C2AC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08875-7C64-48BF-7904-B5413564B7BD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64542-F1FB-500C-8FA5-527821F05ED4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72D6E-C1C5-49BC-77AD-44A0D3308F17}"/>
              </a:ext>
            </a:extLst>
          </p:cNvPr>
          <p:cNvSpPr txBox="1"/>
          <p:nvPr/>
        </p:nvSpPr>
        <p:spPr>
          <a:xfrm>
            <a:off x="5080336" y="156005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  <a:latin typeface="+mj-ea"/>
                <a:ea typeface="+mj-ea"/>
              </a:rPr>
              <a:t>연산자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17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28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교육을 시작하기 앞서</a:t>
            </a:r>
            <a:r>
              <a:rPr lang="en-US" altLang="ko-KR" sz="2000" b="1" dirty="0"/>
              <a:t>…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568712" y="2252155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1185205" y="2252155"/>
            <a:ext cx="6487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컴퓨터프로그래밍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기반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568712" y="3387346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1185205" y="3387346"/>
            <a:ext cx="5888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이론 설명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실습 문제 풀이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568712" y="4522537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1185205" y="4522537"/>
            <a:ext cx="5753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실습 문제는 </a:t>
            </a:r>
            <a:r>
              <a:rPr lang="ko-KR" altLang="en-US" sz="30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백준에서</a:t>
            </a:r>
            <a:endParaRPr lang="ko-KR" altLang="en-US" sz="30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6F660FB4-6CDE-6CE5-2CE3-31ADFF944D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389C8-B713-7158-6E11-9A67CA6A3CB8}"/>
              </a:ext>
            </a:extLst>
          </p:cNvPr>
          <p:cNvSpPr txBox="1"/>
          <p:nvPr/>
        </p:nvSpPr>
        <p:spPr>
          <a:xfrm>
            <a:off x="568712" y="5560393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8AF91-25E8-653D-E0E2-484627778323}"/>
              </a:ext>
            </a:extLst>
          </p:cNvPr>
          <p:cNvSpPr txBox="1"/>
          <p:nvPr/>
        </p:nvSpPr>
        <p:spPr>
          <a:xfrm>
            <a:off x="1185205" y="5560393"/>
            <a:ext cx="5455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교육 중 언제나 질문 가능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B944-8A79-ABD6-8EFF-2281BEC11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DC90D3-45F0-1A92-B472-58E3D010F27A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2C1E0-F8B4-0C57-151B-C82D77F9BA41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3ADC3-2301-B27C-1256-21643216AE76}"/>
              </a:ext>
            </a:extLst>
          </p:cNvPr>
          <p:cNvSpPr txBox="1"/>
          <p:nvPr/>
        </p:nvSpPr>
        <p:spPr>
          <a:xfrm>
            <a:off x="1724063" y="536865"/>
            <a:ext cx="47421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(Operator)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Box 22">
            <a:extLst>
              <a:ext uri="{FF2B5EF4-FFF2-40B4-BE49-F238E27FC236}">
                <a16:creationId xmlns:a16="http://schemas.microsoft.com/office/drawing/2014/main" id="{9068024E-FDCB-F3E5-0C80-625B1889E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073" y="2162510"/>
            <a:ext cx="7237413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연산자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(Operator)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-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어떠한 기능을 수행하는 기호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(+,-,*,/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등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)</a:t>
            </a:r>
          </a:p>
        </p:txBody>
      </p:sp>
      <p:sp>
        <p:nvSpPr>
          <p:cNvPr id="6" name="Text Box 23">
            <a:extLst>
              <a:ext uri="{FF2B5EF4-FFF2-40B4-BE49-F238E27FC236}">
                <a16:creationId xmlns:a16="http://schemas.microsoft.com/office/drawing/2014/main" id="{DB0C84D5-F9E3-3DC6-D9DB-00229AD26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073" y="3461085"/>
            <a:ext cx="716438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피연산자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(Operand)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-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연산자의 작업 대상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변수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 err="1">
                <a:latin typeface="견명조" pitchFamily="18" charset="-127"/>
                <a:ea typeface="견명조" pitchFamily="18" charset="-127"/>
              </a:rPr>
              <a:t>리터럴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수식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) </a:t>
            </a:r>
          </a:p>
        </p:txBody>
      </p:sp>
      <p:sp>
        <p:nvSpPr>
          <p:cNvPr id="7" name="Text Box 26">
            <a:extLst>
              <a:ext uri="{FF2B5EF4-FFF2-40B4-BE49-F238E27FC236}">
                <a16:creationId xmlns:a16="http://schemas.microsoft.com/office/drawing/2014/main" id="{9D05CB02-0C34-EB17-E46F-2F626643A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0023" y="4934285"/>
            <a:ext cx="24844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3200">
                <a:latin typeface="견명조" pitchFamily="18" charset="-127"/>
                <a:ea typeface="견명조" pitchFamily="18" charset="-127"/>
              </a:rPr>
              <a:t>a + b</a:t>
            </a:r>
          </a:p>
        </p:txBody>
      </p:sp>
    </p:spTree>
    <p:extLst>
      <p:ext uri="{BB962C8B-B14F-4D97-AF65-F5344CB8AC3E}">
        <p14:creationId xmlns:p14="http://schemas.microsoft.com/office/powerpoint/2010/main" val="266472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566A5-453D-413F-9053-C603F3C2E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377B87B-73A4-A102-65C0-40F443A8C734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E7D09-51C5-DB40-8436-F2391ADADC1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A10F51-AAEE-9871-F12E-479B4D7F5EC6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연산자의 종류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8C162FD3-6CE9-9B13-C338-A8150CACA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1869658"/>
            <a:ext cx="2376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▶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단항 연산자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63B52F39-2F39-8F72-1150-D1ECA1E6B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2923758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이항 연산자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FEA2E2B9-CF65-7125-418B-E6DEA6EFD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4112795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삼항 연산자</a:t>
            </a:r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A10D48A5-C94F-4FAC-8E9C-BE092213B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153" y="1869658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+  -  (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타입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)  ++  --  ~  ! </a:t>
            </a:r>
          </a:p>
        </p:txBody>
      </p:sp>
      <p:sp>
        <p:nvSpPr>
          <p:cNvPr id="12" name="Text Box 16">
            <a:extLst>
              <a:ext uri="{FF2B5EF4-FFF2-40B4-BE49-F238E27FC236}">
                <a16:creationId xmlns:a16="http://schemas.microsoft.com/office/drawing/2014/main" id="{C3A81ECB-1441-6E13-607E-7800B21BA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251735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산술 </a:t>
            </a:r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id="{C6F61F68-58C3-8F94-D9B2-A91E21830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294915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비교 </a:t>
            </a:r>
          </a:p>
        </p:txBody>
      </p:sp>
      <p:sp>
        <p:nvSpPr>
          <p:cNvPr id="14" name="Text Box 18">
            <a:extLst>
              <a:ext uri="{FF2B5EF4-FFF2-40B4-BE49-F238E27FC236}">
                <a16:creationId xmlns:a16="http://schemas.microsoft.com/office/drawing/2014/main" id="{FAD84208-05A4-9BD2-1E79-664626C82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3320633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논리 </a:t>
            </a:r>
          </a:p>
        </p:txBody>
      </p:sp>
      <p:sp>
        <p:nvSpPr>
          <p:cNvPr id="15" name="Text Box 19">
            <a:extLst>
              <a:ext uri="{FF2B5EF4-FFF2-40B4-BE49-F238E27FC236}">
                <a16:creationId xmlns:a16="http://schemas.microsoft.com/office/drawing/2014/main" id="{E8EA56ED-72CB-5E91-6754-11BA6F7B9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2517358"/>
            <a:ext cx="511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+  -  *  /  %  &lt;&lt;  &gt;&gt;  &gt;&gt;&gt;</a:t>
            </a:r>
          </a:p>
        </p:txBody>
      </p:sp>
      <p:sp>
        <p:nvSpPr>
          <p:cNvPr id="16" name="Text Box 20">
            <a:extLst>
              <a:ext uri="{FF2B5EF4-FFF2-40B4-BE49-F238E27FC236}">
                <a16:creationId xmlns:a16="http://schemas.microsoft.com/office/drawing/2014/main" id="{0DC9CCF8-4617-144E-696B-454673E38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2949158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&gt;  &lt;  &gt;=  &lt;=  ==  !=</a:t>
            </a:r>
          </a:p>
        </p:txBody>
      </p:sp>
      <p:sp>
        <p:nvSpPr>
          <p:cNvPr id="17" name="Text Box 21">
            <a:extLst>
              <a:ext uri="{FF2B5EF4-FFF2-40B4-BE49-F238E27FC236}">
                <a16:creationId xmlns:a16="http://schemas.microsoft.com/office/drawing/2014/main" id="{BB9D5C32-7D95-0B62-3800-3D2992E4F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3346033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&amp;&amp;  ||   &amp;  ^  |</a:t>
            </a:r>
          </a:p>
        </p:txBody>
      </p:sp>
      <p:sp>
        <p:nvSpPr>
          <p:cNvPr id="18" name="Line 22">
            <a:extLst>
              <a:ext uri="{FF2B5EF4-FFF2-40B4-BE49-F238E27FC236}">
                <a16:creationId xmlns:a16="http://schemas.microsoft.com/office/drawing/2014/main" id="{0075B53D-654D-4E93-408F-E1F1ADB1E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79053" y="2841208"/>
            <a:ext cx="325437" cy="3254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23">
            <a:extLst>
              <a:ext uri="{FF2B5EF4-FFF2-40B4-BE49-F238E27FC236}">
                <a16:creationId xmlns:a16="http://schemas.microsoft.com/office/drawing/2014/main" id="{9817271D-1A85-C800-5354-8E767BDFC9D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79053" y="3165058"/>
            <a:ext cx="325437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Line 24">
            <a:extLst>
              <a:ext uri="{FF2B5EF4-FFF2-40B4-BE49-F238E27FC236}">
                <a16:creationId xmlns:a16="http://schemas.microsoft.com/office/drawing/2014/main" id="{80BFB39B-BA8C-D610-9B36-1890D1BDC9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80640" y="3165058"/>
            <a:ext cx="3587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Text Box 25">
            <a:extLst>
              <a:ext uri="{FF2B5EF4-FFF2-40B4-BE49-F238E27FC236}">
                <a16:creationId xmlns:a16="http://schemas.microsoft.com/office/drawing/2014/main" id="{97BFF6B8-085B-DB1C-DECE-A05A5CA95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590" y="4112795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  ?  :</a:t>
            </a:r>
          </a:p>
        </p:txBody>
      </p:sp>
      <p:sp>
        <p:nvSpPr>
          <p:cNvPr id="22" name="Text Box 26">
            <a:extLst>
              <a:ext uri="{FF2B5EF4-FFF2-40B4-BE49-F238E27FC236}">
                <a16:creationId xmlns:a16="http://schemas.microsoft.com/office/drawing/2014/main" id="{C3B990ED-6638-7602-F20F-EA93D98AA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5073233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대입 연산자</a:t>
            </a:r>
          </a:p>
        </p:txBody>
      </p:sp>
      <p:sp>
        <p:nvSpPr>
          <p:cNvPr id="23" name="Text Box 27">
            <a:extLst>
              <a:ext uri="{FF2B5EF4-FFF2-40B4-BE49-F238E27FC236}">
                <a16:creationId xmlns:a16="http://schemas.microsoft.com/office/drawing/2014/main" id="{B3F28001-697A-D3B7-99FA-2F06D64F1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590" y="5084345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  =</a:t>
            </a:r>
          </a:p>
        </p:txBody>
      </p:sp>
    </p:spTree>
    <p:extLst>
      <p:ext uri="{BB962C8B-B14F-4D97-AF65-F5344CB8AC3E}">
        <p14:creationId xmlns:p14="http://schemas.microsoft.com/office/powerpoint/2010/main" val="400469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05C88-B3AE-5817-436F-C5F7D7C91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F1887FF-E9F3-23D5-85D6-06C522007F1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EF684-ACCC-0DE9-B122-A499905BABD7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477381-FCD4-5078-79AC-D7804E013499}"/>
              </a:ext>
            </a:extLst>
          </p:cNvPr>
          <p:cNvSpPr txBox="1"/>
          <p:nvPr/>
        </p:nvSpPr>
        <p:spPr>
          <a:xfrm>
            <a:off x="1724063" y="536865"/>
            <a:ext cx="40414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연산자의 우선순위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4B292DA1-9738-8974-F56C-B28D0CF15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212" y="1411371"/>
            <a:ext cx="6929174" cy="5446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16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251CE-A609-9331-5DC9-05C2C2489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305F5A3-82DF-A2BB-BEDB-D7EF9CF3118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884C-7BB1-1988-2DFC-922B21C027A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1935E-AB80-B409-CBBD-632DCBB2C0AA}"/>
              </a:ext>
            </a:extLst>
          </p:cNvPr>
          <p:cNvSpPr txBox="1"/>
          <p:nvPr/>
        </p:nvSpPr>
        <p:spPr>
          <a:xfrm>
            <a:off x="1724063" y="536865"/>
            <a:ext cx="9502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대입 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(=)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산술 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(+, -, *, /, %)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ABE7AC7-FEDC-82CF-E43F-6232A7F29720}"/>
              </a:ext>
            </a:extLst>
          </p:cNvPr>
          <p:cNvSpPr/>
          <p:nvPr/>
        </p:nvSpPr>
        <p:spPr>
          <a:xfrm>
            <a:off x="1189583" y="1298651"/>
            <a:ext cx="9812833" cy="52754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953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AD41-F373-CBC8-5E30-61FDFE6FB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6CFC1A8-AA32-E3BA-7D5A-B27A4398FA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F20E3-EC1D-E23E-93D9-98718925E51C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10869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A8D0E2-57FE-EC09-6EA8-A938186A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86" y="1994194"/>
            <a:ext cx="1332151" cy="666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AD4354-F127-2382-559E-A98AD7EDF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137" y="1994194"/>
            <a:ext cx="9763457" cy="203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68A1A-9AE5-1BA4-9FCA-0D1EE8B05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FD69DA4-5F73-5B8F-D01B-A3D5CA6523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71B66E-312B-F281-E36B-93FB59E7FAE3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8BBF4C-10AC-2C83-D32B-FE3AD7991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80" y="1833067"/>
            <a:ext cx="5011544" cy="47659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F24E6B-8AF5-2D16-C74A-B1A2AD72F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504" y="1112935"/>
            <a:ext cx="5011544" cy="548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9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F0E0C-E6E8-73B1-A901-E7A50068F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1AF9E9E-FD97-8C39-E02B-9B66A3DEE9B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5F8E-1180-4D05-ECF2-A7253D090042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44FD0-A839-6FE6-C868-2429E8A09F03}"/>
              </a:ext>
            </a:extLst>
          </p:cNvPr>
          <p:cNvSpPr txBox="1"/>
          <p:nvPr/>
        </p:nvSpPr>
        <p:spPr>
          <a:xfrm>
            <a:off x="1724063" y="536865"/>
            <a:ext cx="3579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복합대입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5A96500-3971-38DE-3F35-B39CD018B1A7}"/>
              </a:ext>
            </a:extLst>
          </p:cNvPr>
          <p:cNvSpPr/>
          <p:nvPr/>
        </p:nvSpPr>
        <p:spPr>
          <a:xfrm>
            <a:off x="1065796" y="2390535"/>
            <a:ext cx="4431156" cy="300277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B983CF74-0A47-0DBE-75C7-11D2911AACB0}"/>
              </a:ext>
            </a:extLst>
          </p:cNvPr>
          <p:cNvSpPr/>
          <p:nvPr/>
        </p:nvSpPr>
        <p:spPr>
          <a:xfrm>
            <a:off x="6623061" y="3583592"/>
            <a:ext cx="3991598" cy="308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2FE5962-98D9-9E16-AF53-6761E1B3813C}"/>
              </a:ext>
            </a:extLst>
          </p:cNvPr>
          <p:cNvSpPr/>
          <p:nvPr/>
        </p:nvSpPr>
        <p:spPr>
          <a:xfrm>
            <a:off x="6096000" y="3261233"/>
            <a:ext cx="5384840" cy="914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" y="0"/>
                </a:moveTo>
                <a:lnTo>
                  <a:pt x="21390" y="0"/>
                </a:lnTo>
                <a:lnTo>
                  <a:pt x="21472" y="97"/>
                </a:lnTo>
                <a:lnTo>
                  <a:pt x="21538" y="363"/>
                </a:lnTo>
                <a:lnTo>
                  <a:pt x="21583" y="756"/>
                </a:lnTo>
                <a:lnTo>
                  <a:pt x="21600" y="1238"/>
                </a:lnTo>
                <a:lnTo>
                  <a:pt x="21600" y="20362"/>
                </a:lnTo>
                <a:lnTo>
                  <a:pt x="21583" y="20844"/>
                </a:lnTo>
                <a:lnTo>
                  <a:pt x="21538" y="21237"/>
                </a:lnTo>
                <a:lnTo>
                  <a:pt x="21472" y="21503"/>
                </a:lnTo>
                <a:lnTo>
                  <a:pt x="21390" y="21600"/>
                </a:lnTo>
                <a:lnTo>
                  <a:pt x="210" y="21600"/>
                </a:lnTo>
                <a:lnTo>
                  <a:pt x="128" y="21503"/>
                </a:lnTo>
                <a:lnTo>
                  <a:pt x="62" y="21237"/>
                </a:lnTo>
                <a:lnTo>
                  <a:pt x="17" y="20844"/>
                </a:lnTo>
                <a:lnTo>
                  <a:pt x="0" y="20362"/>
                </a:lnTo>
                <a:lnTo>
                  <a:pt x="0" y="1238"/>
                </a:lnTo>
                <a:lnTo>
                  <a:pt x="17" y="756"/>
                </a:lnTo>
                <a:lnTo>
                  <a:pt x="62" y="363"/>
                </a:lnTo>
                <a:lnTo>
                  <a:pt x="128" y="97"/>
                </a:lnTo>
                <a:lnTo>
                  <a:pt x="210" y="0"/>
                </a:lnTo>
                <a:close/>
              </a:path>
            </a:pathLst>
          </a:custGeom>
          <a:ln w="25399">
            <a:solidFill>
              <a:srgbClr val="6C254A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A39A8A4E-F7E5-A23D-4606-BEF755CA57E6}"/>
              </a:ext>
            </a:extLst>
          </p:cNvPr>
          <p:cNvSpPr txBox="1"/>
          <p:nvPr/>
        </p:nvSpPr>
        <p:spPr>
          <a:xfrm>
            <a:off x="8558684" y="2670604"/>
            <a:ext cx="2684146" cy="4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spc="-379">
                <a:solidFill>
                  <a:srgbClr val="93490B"/>
                </a:solidFill>
                <a:latin typeface="Gulim"/>
                <a:ea typeface="Gulim"/>
                <a:cs typeface="Gulim"/>
                <a:sym typeface="Gulim"/>
              </a:defRPr>
            </a:pPr>
            <a:r>
              <a:t>해석의 원칙은</a:t>
            </a:r>
            <a:r>
              <a:rPr spc="-565"/>
              <a:t> </a:t>
            </a:r>
            <a:r>
              <a:t>동일</a:t>
            </a:r>
          </a:p>
        </p:txBody>
      </p:sp>
    </p:spTree>
    <p:extLst>
      <p:ext uri="{BB962C8B-B14F-4D97-AF65-F5344CB8AC3E}">
        <p14:creationId xmlns:p14="http://schemas.microsoft.com/office/powerpoint/2010/main" val="14984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8833D-F049-A608-5B29-AAF3232A2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449730-A8B8-2B1E-3927-DF6747EF69C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DBA29-3DE1-E776-F87C-82B8BE98EE34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51B64-7045-E273-5B43-5C138F335713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관계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5045EA1-47A6-305A-C182-E3275E758B03}"/>
              </a:ext>
            </a:extLst>
          </p:cNvPr>
          <p:cNvSpPr/>
          <p:nvPr/>
        </p:nvSpPr>
        <p:spPr>
          <a:xfrm>
            <a:off x="1609755" y="1325024"/>
            <a:ext cx="8972490" cy="44741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017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408FD-B47D-B84B-3831-AEF96B380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1825302-C523-FC2B-992D-C143A4926FA5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06BA32-951B-798E-FFF2-9E26D085EB04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6D2A8-602F-CC23-24FB-6FD44664C735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논리 연산자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85C5360-D022-52F3-5342-2194BB5CA74E}"/>
              </a:ext>
            </a:extLst>
          </p:cNvPr>
          <p:cNvSpPr/>
          <p:nvPr/>
        </p:nvSpPr>
        <p:spPr>
          <a:xfrm>
            <a:off x="1301322" y="2486110"/>
            <a:ext cx="9589356" cy="247818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209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85C53-45E1-1F95-4A9A-95144288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5F17664-44E8-0170-958A-87DE627026B1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D21AC-EEAE-7435-205A-404DE22444F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4E5E0-7B48-E988-E286-A02C24750AEC}"/>
              </a:ext>
            </a:extLst>
          </p:cNvPr>
          <p:cNvSpPr txBox="1"/>
          <p:nvPr/>
        </p:nvSpPr>
        <p:spPr>
          <a:xfrm>
            <a:off x="1724063" y="536865"/>
            <a:ext cx="39196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증가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감소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12BBC8C-FDAE-860E-5606-8E62D0D3B81E}"/>
              </a:ext>
            </a:extLst>
          </p:cNvPr>
          <p:cNvSpPr/>
          <p:nvPr/>
        </p:nvSpPr>
        <p:spPr>
          <a:xfrm>
            <a:off x="583069" y="1458911"/>
            <a:ext cx="7004848" cy="146075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CE520EC-50A2-01F7-1AAE-5BBA7F10FAB3}"/>
              </a:ext>
            </a:extLst>
          </p:cNvPr>
          <p:cNvSpPr/>
          <p:nvPr/>
        </p:nvSpPr>
        <p:spPr>
          <a:xfrm>
            <a:off x="583068" y="2988432"/>
            <a:ext cx="7002632" cy="14607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01416D4-8EE6-6EBC-A942-3531B14EF13A}"/>
              </a:ext>
            </a:extLst>
          </p:cNvPr>
          <p:cNvSpPr/>
          <p:nvPr/>
        </p:nvSpPr>
        <p:spPr>
          <a:xfrm>
            <a:off x="5895737" y="4517953"/>
            <a:ext cx="6183968" cy="20407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81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D2C389-9A93-50EF-AB49-A72A5038A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816877C-99B8-BAD8-01B0-D7B8A018D491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B2EF43-055C-DCF4-9109-0EA297278B74}"/>
              </a:ext>
            </a:extLst>
          </p:cNvPr>
          <p:cNvSpPr txBox="1"/>
          <p:nvPr/>
        </p:nvSpPr>
        <p:spPr>
          <a:xfrm>
            <a:off x="568712" y="61331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 커리큘럼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569D4411-965E-2813-7EFA-89222C3593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F9A52-5713-9C9B-1446-DB44DCDC199B}"/>
              </a:ext>
            </a:extLst>
          </p:cNvPr>
          <p:cNvSpPr txBox="1"/>
          <p:nvPr/>
        </p:nvSpPr>
        <p:spPr>
          <a:xfrm>
            <a:off x="568712" y="1312652"/>
            <a:ext cx="5870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F0000"/>
                </a:solidFill>
              </a:rPr>
              <a:t>1</a:t>
            </a:r>
            <a:r>
              <a:rPr lang="ko-KR" altLang="en-US" sz="2500" dirty="0">
                <a:solidFill>
                  <a:srgbClr val="FF0000"/>
                </a:solidFill>
              </a:rPr>
              <a:t>주차 변수</a:t>
            </a:r>
            <a:r>
              <a:rPr lang="en-US" altLang="ko-KR" sz="2500" dirty="0">
                <a:solidFill>
                  <a:srgbClr val="FF0000"/>
                </a:solidFill>
              </a:rPr>
              <a:t>,</a:t>
            </a:r>
            <a:r>
              <a:rPr lang="ko-KR" altLang="en-US" sz="2500" dirty="0">
                <a:solidFill>
                  <a:srgbClr val="FF0000"/>
                </a:solidFill>
              </a:rPr>
              <a:t>연산자</a:t>
            </a:r>
            <a:r>
              <a:rPr lang="en-US" altLang="ko-KR" sz="2500" dirty="0">
                <a:solidFill>
                  <a:srgbClr val="FF0000"/>
                </a:solidFill>
              </a:rPr>
              <a:t> + </a:t>
            </a:r>
            <a:r>
              <a:rPr lang="ko-KR" altLang="en-US" sz="2500" dirty="0">
                <a:solidFill>
                  <a:srgbClr val="FF0000"/>
                </a:solidFill>
              </a:rPr>
              <a:t>조건문</a:t>
            </a:r>
            <a:r>
              <a:rPr lang="en-US" altLang="ko-KR" sz="2500" dirty="0">
                <a:solidFill>
                  <a:srgbClr val="FF0000"/>
                </a:solidFill>
              </a:rPr>
              <a:t>(if)</a:t>
            </a:r>
            <a:endParaRPr lang="ko-KR" altLang="en-US" sz="2500" dirty="0">
              <a:solidFill>
                <a:srgbClr val="FF0000"/>
              </a:solidFill>
            </a:endParaRPr>
          </a:p>
          <a:p>
            <a:r>
              <a:rPr lang="en-US" altLang="ko-KR" sz="2500" dirty="0"/>
              <a:t>2</a:t>
            </a:r>
            <a:r>
              <a:rPr lang="ko-KR" altLang="en-US" sz="2500" dirty="0"/>
              <a:t>주차 조건문</a:t>
            </a:r>
            <a:r>
              <a:rPr lang="en-US" altLang="ko-KR" sz="2500" dirty="0"/>
              <a:t>(switch) + </a:t>
            </a:r>
            <a:r>
              <a:rPr lang="ko-KR" altLang="en-US" sz="2500" dirty="0" err="1"/>
              <a:t>반복문</a:t>
            </a:r>
            <a:endParaRPr lang="ko-KR" altLang="en-US" sz="2500" dirty="0"/>
          </a:p>
          <a:p>
            <a:r>
              <a:rPr lang="en-US" altLang="ko-KR" sz="2500" dirty="0"/>
              <a:t>3</a:t>
            </a:r>
            <a:r>
              <a:rPr lang="ko-KR" altLang="en-US" sz="2500" dirty="0"/>
              <a:t>주차 배열</a:t>
            </a:r>
            <a:endParaRPr lang="en-US" altLang="ko-KR" sz="2500" dirty="0"/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중간고사</a:t>
            </a:r>
            <a:r>
              <a:rPr lang="en-US" altLang="ko-KR" sz="2500" dirty="0"/>
              <a:t>&gt;</a:t>
            </a:r>
          </a:p>
          <a:p>
            <a:endParaRPr lang="en-US" altLang="ko-KR" sz="2500" dirty="0"/>
          </a:p>
          <a:p>
            <a:r>
              <a:rPr lang="en-US" altLang="ko-KR" sz="2500" dirty="0"/>
              <a:t>4</a:t>
            </a:r>
            <a:r>
              <a:rPr lang="ko-KR" altLang="en-US" sz="2500" dirty="0"/>
              <a:t>주차 객체</a:t>
            </a:r>
            <a:r>
              <a:rPr lang="en-US" altLang="ko-KR" sz="2500" dirty="0"/>
              <a:t>, </a:t>
            </a:r>
            <a:r>
              <a:rPr lang="ko-KR" altLang="en-US" sz="2500" dirty="0"/>
              <a:t>메소드 오버로딩과 생성자</a:t>
            </a:r>
          </a:p>
          <a:p>
            <a:r>
              <a:rPr lang="en-US" altLang="ko-KR" sz="2500" dirty="0"/>
              <a:t>5</a:t>
            </a:r>
            <a:r>
              <a:rPr lang="ko-KR" altLang="en-US" sz="2500" dirty="0"/>
              <a:t>주차 상속과 </a:t>
            </a:r>
            <a:r>
              <a:rPr lang="ko-KR" altLang="en-US" sz="2500" dirty="0" err="1"/>
              <a:t>오버라이딩</a:t>
            </a:r>
            <a:endParaRPr lang="ko-KR" altLang="en-US" sz="2500" dirty="0"/>
          </a:p>
          <a:p>
            <a:r>
              <a:rPr lang="en-US" altLang="ko-KR" sz="2500" dirty="0"/>
              <a:t>6</a:t>
            </a:r>
            <a:r>
              <a:rPr lang="ko-KR" altLang="en-US" sz="2500" dirty="0"/>
              <a:t>주차 다형성과 인터페이스</a:t>
            </a:r>
          </a:p>
          <a:p>
            <a:r>
              <a:rPr lang="en-US" altLang="ko-KR" sz="2500" dirty="0"/>
              <a:t>7</a:t>
            </a:r>
            <a:r>
              <a:rPr lang="ko-KR" altLang="en-US" sz="2500" dirty="0"/>
              <a:t>주차 예외처리</a:t>
            </a:r>
            <a:endParaRPr lang="en-US" altLang="ko-KR" sz="2500" dirty="0"/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기말고사</a:t>
            </a:r>
            <a:r>
              <a:rPr lang="en-US" altLang="ko-KR" sz="2500" dirty="0"/>
              <a:t>&gt;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8139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0DD26-7F5B-D635-D317-0F28102C6EF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5080336" y="156005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  <a:latin typeface="+mj-ea"/>
                <a:ea typeface="+mj-ea"/>
              </a:rPr>
              <a:t>조건문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705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1824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조건문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조건문 - 해시넷">
            <a:extLst>
              <a:ext uri="{FF2B5EF4-FFF2-40B4-BE49-F238E27FC236}">
                <a16:creationId xmlns:a16="http://schemas.microsoft.com/office/drawing/2014/main" id="{D743025B-D733-87B9-CEA6-E580F229E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29" y="1356162"/>
            <a:ext cx="4506341" cy="414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11">
            <a:extLst>
              <a:ext uri="{FF2B5EF4-FFF2-40B4-BE49-F238E27FC236}">
                <a16:creationId xmlns:a16="http://schemas.microsoft.com/office/drawing/2014/main" id="{C4712C3F-80D2-34C0-9D54-D9E814DFC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2581" y="5854125"/>
            <a:ext cx="95268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조건을 판단해서 그 상황에 맞게 처리해야 할 경우</a:t>
            </a:r>
            <a:endParaRPr lang="en-US" altLang="ko-KR" sz="32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9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D0D56-7682-F4DD-108D-B1D96C5BA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6A68EE-3D4B-CCF5-067F-443BE917DEFA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C22D6-3FA0-7060-1A22-BC40C8D5B62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A973-C028-8D2E-4F78-D7AB0997A7A0}"/>
              </a:ext>
            </a:extLst>
          </p:cNvPr>
          <p:cNvSpPr txBox="1"/>
          <p:nvPr/>
        </p:nvSpPr>
        <p:spPr>
          <a:xfrm>
            <a:off x="1724063" y="536865"/>
            <a:ext cx="5896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조건문의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종류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if, switch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ECD4DB-5804-3B52-6B95-E4443E75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525" y="2679798"/>
            <a:ext cx="3685050" cy="17282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2E6401F-1F79-BC7D-42D3-B7EA3AB27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270" y="1999403"/>
            <a:ext cx="3054156" cy="328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2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8C89B-C137-8C12-3314-A50B74CB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63D3E1D0-21B5-A20E-2850-37B09D6642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CEDE1-37B1-C7FB-1DEC-42C4D63EA2A2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7FD3F-FDE2-E9B8-476C-89147F7F51DD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9964A-DFC0-43A3-16D1-97842BD5D139}"/>
              </a:ext>
            </a:extLst>
          </p:cNvPr>
          <p:cNvSpPr txBox="1"/>
          <p:nvPr/>
        </p:nvSpPr>
        <p:spPr>
          <a:xfrm>
            <a:off x="5522765" y="1560058"/>
            <a:ext cx="1146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if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63856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B4A0-D861-6687-6D9A-0EA9EEF79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4E84BF-AE00-1242-5B8B-3D56FEFEC27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BE424-FB12-59B0-7218-9FA8A4069F0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558C4-D699-8592-06C4-BACDEBD66102}"/>
              </a:ext>
            </a:extLst>
          </p:cNvPr>
          <p:cNvSpPr txBox="1"/>
          <p:nvPr/>
        </p:nvSpPr>
        <p:spPr>
          <a:xfrm>
            <a:off x="1724063" y="536865"/>
            <a:ext cx="4979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(if)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649ACD-410C-7911-1716-62AC73FB9087}"/>
              </a:ext>
            </a:extLst>
          </p:cNvPr>
          <p:cNvSpPr/>
          <p:nvPr/>
        </p:nvSpPr>
        <p:spPr>
          <a:xfrm>
            <a:off x="934116" y="1729922"/>
            <a:ext cx="4966534" cy="36682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BF0AE6-1388-CFEB-ABB3-913B68430199}"/>
              </a:ext>
            </a:extLst>
          </p:cNvPr>
          <p:cNvSpPr/>
          <p:nvPr/>
        </p:nvSpPr>
        <p:spPr>
          <a:xfrm>
            <a:off x="6365077" y="1729922"/>
            <a:ext cx="4966534" cy="36682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8EA3D2BD-1C1A-BBE5-28B4-EA18878B3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2486538"/>
            <a:ext cx="432117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5D2581DC-BC8A-1C5C-DA5E-2ACAB86CE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8924" y="2725264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097BB014-10C6-419A-267E-15284A349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6709" y="2532993"/>
            <a:ext cx="432117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(A)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BD5237B5-003A-B0BD-2E23-2D6825548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5" y="3325517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13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A8BB0-D50B-DE46-8984-C64C229A3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FA09CD-B6BA-894C-1F13-AB5DB6F5F58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AA57F-00F5-031D-3BBC-9CA9067083C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ED209-010C-634C-0256-FB9E0DFB5919}"/>
              </a:ext>
            </a:extLst>
          </p:cNvPr>
          <p:cNvSpPr txBox="1"/>
          <p:nvPr/>
        </p:nvSpPr>
        <p:spPr>
          <a:xfrm>
            <a:off x="1724063" y="536865"/>
            <a:ext cx="61542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 (if-else)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F57911-131B-1277-A64D-A9682828C113}"/>
              </a:ext>
            </a:extLst>
          </p:cNvPr>
          <p:cNvSpPr/>
          <p:nvPr/>
        </p:nvSpPr>
        <p:spPr>
          <a:xfrm>
            <a:off x="934116" y="1729922"/>
            <a:ext cx="4966534" cy="36682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864832A3-E4EE-99E2-5184-DF36CB8D2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3982" y="1794330"/>
            <a:ext cx="432117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A839BE-067F-11CD-0C30-0A07EC1E556C}"/>
              </a:ext>
            </a:extLst>
          </p:cNvPr>
          <p:cNvSpPr/>
          <p:nvPr/>
        </p:nvSpPr>
        <p:spPr>
          <a:xfrm>
            <a:off x="6365077" y="1729922"/>
            <a:ext cx="4966534" cy="36682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073C5DB6-E070-AFA5-C8E5-47A432E3F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35" y="1791944"/>
            <a:ext cx="432117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(A)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C;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61129AF3-C530-9A1F-3E1E-AC1B195A2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2154" y="1927035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2D9309C9-5315-6E1D-3EC0-DC4876891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2154" y="3429000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가 아니라면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ED3190C3-8707-71DA-822B-5028ACA13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1224" y="2632417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8FE78A09-EFB2-EA47-FD83-D2B0C3857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1224" y="4068059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C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69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7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E0FD2-FAED-229C-717C-D5D16483B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F39D79D-3809-6CA9-873C-EC995D09A14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FD4D5-B26B-3912-DD74-5C5B19E603D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3E6B7-7ECE-E4EE-6A62-994137A0280E}"/>
              </a:ext>
            </a:extLst>
          </p:cNvPr>
          <p:cNvSpPr txBox="1"/>
          <p:nvPr/>
        </p:nvSpPr>
        <p:spPr>
          <a:xfrm>
            <a:off x="1724063" y="536865"/>
            <a:ext cx="66936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 (if-else if)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DD5DEA-DAC7-3C4B-057A-63F5CF789734}"/>
              </a:ext>
            </a:extLst>
          </p:cNvPr>
          <p:cNvSpPr/>
          <p:nvPr/>
        </p:nvSpPr>
        <p:spPr>
          <a:xfrm>
            <a:off x="934115" y="1347938"/>
            <a:ext cx="4966534" cy="43859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99D2D492-99F8-FD7D-58C0-56E409A4A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369" y="1594275"/>
            <a:ext cx="4321175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(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 if</a:t>
            </a:r>
            <a:r>
              <a:rPr lang="ko-KR" altLang="en-US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25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7E7F4C-70C9-AEC2-3935-7844D25B6072}"/>
              </a:ext>
            </a:extLst>
          </p:cNvPr>
          <p:cNvSpPr/>
          <p:nvPr/>
        </p:nvSpPr>
        <p:spPr>
          <a:xfrm>
            <a:off x="6365077" y="1347937"/>
            <a:ext cx="4966534" cy="43859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B11A754E-E839-6CFE-13C9-6F74D7990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6007" y="1556753"/>
            <a:ext cx="4321175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(A1)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 if 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(A2)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C;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 </a:t>
            </a:r>
            <a:r>
              <a:rPr lang="en-US" altLang="ko-KR" sz="25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</a:t>
            </a: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{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  D;</a:t>
            </a:r>
          </a:p>
          <a:p>
            <a:pPr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C6F2E097-3779-AFC0-8D7E-6CB4A9D79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4495" y="1615699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A1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67DD403C-E680-21FA-1BDD-9C9AAB922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306" y="2716910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A1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아닌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A2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A6AE81C8-78EC-D751-1B5A-546654AC8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2265" y="3875453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A1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, A2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 아니라면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2A34DD27-4E2B-97D6-81FD-B21FA0EDA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518" y="6006985"/>
            <a:ext cx="490096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else if </a:t>
            </a:r>
            <a:r>
              <a:rPr lang="ko-KR" altLang="en-US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여러 개 사용 가능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8024F59C-5635-F17A-74FD-886FF5980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7465" y="2181082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FEEB2C0F-4869-D22E-ABA2-4578A3596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1350" y="3282293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C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ECD846BE-A574-4EFF-5794-22C204AEA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1350" y="4387096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D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0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86B53-1C53-0C91-76E1-52308741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E587CA9-401F-B2D1-F27D-D710E881E649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DD2F1-744A-667F-8002-83662F59B91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12A671-C05D-E6C2-AE22-934ADB30A409}"/>
              </a:ext>
            </a:extLst>
          </p:cNvPr>
          <p:cNvSpPr txBox="1"/>
          <p:nvPr/>
        </p:nvSpPr>
        <p:spPr>
          <a:xfrm>
            <a:off x="1724063" y="536865"/>
            <a:ext cx="65165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 (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중첩 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EE5687-F6BD-2527-EBA9-7C5FA74F7D54}"/>
              </a:ext>
            </a:extLst>
          </p:cNvPr>
          <p:cNvSpPr/>
          <p:nvPr/>
        </p:nvSpPr>
        <p:spPr>
          <a:xfrm>
            <a:off x="934116" y="1729922"/>
            <a:ext cx="4966534" cy="4353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F9667C-24C8-644C-92BA-568DFA83EADD}"/>
              </a:ext>
            </a:extLst>
          </p:cNvPr>
          <p:cNvSpPr/>
          <p:nvPr/>
        </p:nvSpPr>
        <p:spPr>
          <a:xfrm>
            <a:off x="6365077" y="1729921"/>
            <a:ext cx="4966534" cy="435377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E4FB64A9-2CC6-4965-4436-6CDCBFA20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5749" y="1805600"/>
            <a:ext cx="4321175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if</a:t>
            </a:r>
            <a:r>
              <a:rPr lang="ko-KR" altLang="en-US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}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272D0B10-9554-9AB2-8BF0-DAF8DC848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4945" y="2620364"/>
            <a:ext cx="244566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FF841FBA-E691-2B99-1678-E3A770CAB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461" y="1767759"/>
            <a:ext cx="4321175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if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(A)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B;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if</a:t>
            </a:r>
            <a:r>
              <a:rPr lang="ko-KR" altLang="en-US" sz="32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(A1) {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  C;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  }</a:t>
            </a:r>
          </a:p>
          <a:p>
            <a:pPr>
              <a:spcBef>
                <a:spcPct val="50000"/>
              </a:spcBef>
            </a:pP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7E0B5AB2-DF25-FB7E-4318-0CD5F390F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0201" y="3316091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면서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A1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26FBEA68-0601-279A-B3A0-45A470534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591" y="3968851"/>
            <a:ext cx="43211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C 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해라</a:t>
            </a:r>
            <a:endParaRPr lang="en-US" altLang="ko-KR" sz="25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7B7D93D1-529B-8624-9766-81DE1FDE9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2427" y="1844544"/>
            <a:ext cx="244566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A</a:t>
            </a:r>
            <a:r>
              <a:rPr lang="ko-KR" altLang="en-US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5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0079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4CACD-873A-5241-0CC7-D4C24A040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D782364-3B63-199E-02FE-401A112F7AB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7808E6-02D4-4D34-7630-AFB1FFE42AEF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8B9EF-3E73-FDCC-87F9-3D916FCCE25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삼항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A26375-473B-6BB6-B754-3315A7377727}"/>
              </a:ext>
            </a:extLst>
          </p:cNvPr>
          <p:cNvSpPr/>
          <p:nvPr/>
        </p:nvSpPr>
        <p:spPr>
          <a:xfrm>
            <a:off x="1301247" y="1295676"/>
            <a:ext cx="9589505" cy="51854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A5DF63-FAD0-633F-A249-E68538190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064" y="1715659"/>
            <a:ext cx="7673869" cy="434544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D19844-B15B-8DB9-81E1-18866DA3EE9E}"/>
              </a:ext>
            </a:extLst>
          </p:cNvPr>
          <p:cNvSpPr/>
          <p:nvPr/>
        </p:nvSpPr>
        <p:spPr>
          <a:xfrm>
            <a:off x="3555632" y="4720724"/>
            <a:ext cx="2887579" cy="6855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76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E05FA-1428-3981-AFAE-A5518CBE7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2FF827B-B8D3-2B42-3482-4AB21BF0D1AF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23DB8-82AD-00E2-96C5-3662322CECE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FAFFA-BBF0-98E3-4EF5-998D7DB5EA22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삼항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6" name="Text Box 14">
            <a:extLst>
              <a:ext uri="{FF2B5EF4-FFF2-40B4-BE49-F238E27FC236}">
                <a16:creationId xmlns:a16="http://schemas.microsoft.com/office/drawing/2014/main" id="{0E14D288-0D7F-9D1E-DF44-4ABB178E2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659" y="2577598"/>
            <a:ext cx="3384550" cy="396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 ?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1 :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2</a:t>
            </a:r>
          </a:p>
        </p:txBody>
      </p:sp>
      <p:sp>
        <p:nvSpPr>
          <p:cNvPr id="7" name="Text Box 49">
            <a:extLst>
              <a:ext uri="{FF2B5EF4-FFF2-40B4-BE49-F238E27FC236}">
                <a16:creationId xmlns:a16="http://schemas.microsoft.com/office/drawing/2014/main" id="{BF78D286-89A4-77B0-50F4-64709C1D2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2196" y="1611396"/>
            <a:ext cx="74168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조건식의 연산결과가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true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이면 </a:t>
            </a:r>
            <a:r>
              <a:rPr lang="ko-KR" altLang="en-US" sz="2000" dirty="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1</a:t>
            </a:r>
            <a:r>
              <a:rPr lang="en-US" altLang="ko-KR" sz="2000" dirty="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의 결과를 반환하고 </a:t>
            </a:r>
          </a:p>
          <a:p>
            <a:pPr eaLnBrk="1" hangingPunct="1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                    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false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이면 </a:t>
            </a:r>
            <a:r>
              <a:rPr lang="ko-KR" altLang="en-US" sz="2000" dirty="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2</a:t>
            </a:r>
            <a:r>
              <a:rPr lang="en-US" altLang="ko-KR" sz="2000" dirty="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의 결과를 반환한다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8" name="Text Box 50">
            <a:extLst>
              <a:ext uri="{FF2B5EF4-FFF2-40B4-BE49-F238E27FC236}">
                <a16:creationId xmlns:a16="http://schemas.microsoft.com/office/drawing/2014/main" id="{5E36E204-3D25-20E4-AA50-D7D0EC70B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9080" y="3768642"/>
            <a:ext cx="4211637" cy="1631216"/>
          </a:xfrm>
          <a:prstGeom prst="rect">
            <a:avLst/>
          </a:prstGeom>
          <a:solidFill>
            <a:srgbClr val="E5E6E8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int x = -10;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int y;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500" dirty="0">
                <a:latin typeface="견명조" pitchFamily="18" charset="-127"/>
                <a:ea typeface="견명조" pitchFamily="18" charset="-127"/>
              </a:rPr>
              <a:t>y = x &gt;= 0 ? x : -x;</a:t>
            </a:r>
          </a:p>
        </p:txBody>
      </p:sp>
      <p:sp>
        <p:nvSpPr>
          <p:cNvPr id="10" name="Text Box 52">
            <a:extLst>
              <a:ext uri="{FF2B5EF4-FFF2-40B4-BE49-F238E27FC236}">
                <a16:creationId xmlns:a16="http://schemas.microsoft.com/office/drawing/2014/main" id="{0E06F9EB-1D14-413F-3FA7-8DEE77F14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6651" y="3086600"/>
            <a:ext cx="2125662" cy="3170099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x = -10;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y;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if (x&gt;=0) 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y = x;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 else 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y = -x;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5" name="Text Box 14">
            <a:extLst>
              <a:ext uri="{FF2B5EF4-FFF2-40B4-BE49-F238E27FC236}">
                <a16:creationId xmlns:a16="http://schemas.microsoft.com/office/drawing/2014/main" id="{A312E6B7-FFC2-56B7-38BD-8FB259F26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857" y="5666879"/>
            <a:ext cx="1975603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의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값은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2FA22D87-E815-63EC-D6A5-5C3FA858F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856" y="6220877"/>
            <a:ext cx="1975603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== 10</a:t>
            </a:r>
          </a:p>
        </p:txBody>
      </p:sp>
    </p:spTree>
    <p:extLst>
      <p:ext uri="{BB962C8B-B14F-4D97-AF65-F5344CB8AC3E}">
        <p14:creationId xmlns:p14="http://schemas.microsoft.com/office/powerpoint/2010/main" val="38448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4F96-8216-7EFA-9B43-2C388DFB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48DC3DC-6103-F904-639A-5F2EE350BD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E273DA-8C52-9367-7239-BDCF89C1B732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백준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35E1-49F2-4E87-1D78-6481F64A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11309060" cy="4008467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0E8F9C71-7310-EF86-FB4D-E443DB2DC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117" y="5793420"/>
            <a:ext cx="88258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5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https://www.acmicpc.net/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FB353F2-7C49-E21E-6944-EA3421B944BA}"/>
              </a:ext>
            </a:extLst>
          </p:cNvPr>
          <p:cNvSpPr/>
          <p:nvPr/>
        </p:nvSpPr>
        <p:spPr>
          <a:xfrm>
            <a:off x="10959250" y="185679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58AA50-19E6-8C16-6CEC-AB94FF1C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49" y="1379341"/>
            <a:ext cx="6778923" cy="33493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7F9E90-793F-7B4C-6938-AFE2D21DC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448" y="1007466"/>
            <a:ext cx="7066504" cy="484306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E7D0264-0A29-E35E-95FF-5E21230D488B}"/>
              </a:ext>
            </a:extLst>
          </p:cNvPr>
          <p:cNvSpPr/>
          <p:nvPr/>
        </p:nvSpPr>
        <p:spPr>
          <a:xfrm>
            <a:off x="2140181" y="227363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4D6D95D-6970-3A27-2039-59C61C6A1240}"/>
              </a:ext>
            </a:extLst>
          </p:cNvPr>
          <p:cNvSpPr/>
          <p:nvPr/>
        </p:nvSpPr>
        <p:spPr>
          <a:xfrm>
            <a:off x="403437" y="3291373"/>
            <a:ext cx="402133" cy="356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B30D40-06C9-56EA-CC19-ACF65C9EDDFA}"/>
              </a:ext>
            </a:extLst>
          </p:cNvPr>
          <p:cNvSpPr/>
          <p:nvPr/>
        </p:nvSpPr>
        <p:spPr>
          <a:xfrm>
            <a:off x="6411837" y="1904404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9FE91E-617F-B685-DE2A-0A5BFBD15C1A}"/>
              </a:ext>
            </a:extLst>
          </p:cNvPr>
          <p:cNvSpPr/>
          <p:nvPr/>
        </p:nvSpPr>
        <p:spPr>
          <a:xfrm>
            <a:off x="4588205" y="3094460"/>
            <a:ext cx="538619" cy="3750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47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C0B62-241B-CD5C-B27A-199FE20FC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0AB8DB17-15D9-D45B-D05C-7D7C1D99CB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95FB65-19D4-9FDD-5F5F-CD33893C4C3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1330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E95BD0-D385-6399-BFC5-F34A4201E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894" y="1994743"/>
            <a:ext cx="9375187" cy="21059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8A98A6-FF69-B8AF-E38F-93E7F1275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51" y="1994743"/>
            <a:ext cx="1438843" cy="76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8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F1351-2968-924F-1E4F-4DF26E853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67E25C0-C9E2-338C-8E7D-F14F344D9E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A72A2-2DFF-031A-EF78-3ACFC0C705B6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57AF7C-1C92-E76B-29DE-47B8E1CB2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82" y="710380"/>
            <a:ext cx="4921518" cy="59637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8C3EE7-DE39-F29E-142F-B2627B5FD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12" y="1577517"/>
            <a:ext cx="4772691" cy="50965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226FB4-BBE0-62CE-E799-8F8FFF159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194" y="770608"/>
            <a:ext cx="1257888" cy="59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7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E31F7-B5FC-4792-AA64-1745B2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91661F6F-0936-BDAE-546D-267F2D2227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E6FB43-AA69-A2B8-13F7-B742C4D8F9CA}"/>
              </a:ext>
            </a:extLst>
          </p:cNvPr>
          <p:cNvSpPr txBox="1"/>
          <p:nvPr/>
        </p:nvSpPr>
        <p:spPr>
          <a:xfrm>
            <a:off x="479503" y="412596"/>
            <a:ext cx="19768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</a:rPr>
              <a:t>Q&amp;A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2605301" y="2613392"/>
            <a:ext cx="69813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spc="6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72015-CCEE-DED5-2D5E-F42B1B672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1EDD248D-96DE-6C8D-91C8-8A3461D53A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8E02EC-02A6-CEE6-1CDC-37B0C850898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연습문제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2557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9F3D9-EB6C-13DC-559C-E31C0D6A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959968"/>
            <a:ext cx="1489256" cy="7385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06038F-16A6-D918-CA7A-E2950BC87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759" y="1959968"/>
            <a:ext cx="9155241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1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DCCB-5BB7-4695-4AF9-B1C73352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90E7B00-2E15-9C2E-F82B-7A9DD0621D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1FC447-9787-0932-6179-61EE725536A0}"/>
              </a:ext>
            </a:extLst>
          </p:cNvPr>
          <p:cNvSpPr txBox="1"/>
          <p:nvPr/>
        </p:nvSpPr>
        <p:spPr>
          <a:xfrm>
            <a:off x="479503" y="412596"/>
            <a:ext cx="37753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주의사항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305F02-5707-777F-7E20-32E90287C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8" y="1582147"/>
            <a:ext cx="2768721" cy="52389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FEE49A-5927-6B40-8A76-E1C3724B8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905" y="1135141"/>
            <a:ext cx="7064352" cy="550211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2FC3712-9A76-9A53-E7E8-85BB828C6287}"/>
              </a:ext>
            </a:extLst>
          </p:cNvPr>
          <p:cNvSpPr/>
          <p:nvPr/>
        </p:nvSpPr>
        <p:spPr>
          <a:xfrm>
            <a:off x="4362508" y="276186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2A3111-AE72-DAD4-5BC0-BCE787416829}"/>
              </a:ext>
            </a:extLst>
          </p:cNvPr>
          <p:cNvSpPr/>
          <p:nvPr/>
        </p:nvSpPr>
        <p:spPr>
          <a:xfrm>
            <a:off x="5696785" y="4963887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5B34D-FB0B-1E0E-6BD3-A05B007C83B1}"/>
              </a:ext>
            </a:extLst>
          </p:cNvPr>
          <p:cNvSpPr/>
          <p:nvPr/>
        </p:nvSpPr>
        <p:spPr>
          <a:xfrm>
            <a:off x="5164852" y="5622573"/>
            <a:ext cx="3305908" cy="251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E2D67-62C3-8C5F-D437-8EE3E66C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177F7BC6-6D0B-E2AC-0CA2-3BD1E4ED31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7C6D5E-C410-8760-DA3E-22AEB796785C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301A99-F1AE-9CCD-1E6D-E40B3DE95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8" y="1557813"/>
            <a:ext cx="2781581" cy="52632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1706D3-FE74-CF3E-B70F-3155CC54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99" y="2609343"/>
            <a:ext cx="7456321" cy="22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0DD26-7F5B-D635-D317-0F28102C6EF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16541" y="109839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3551071" y="1560058"/>
            <a:ext cx="508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변수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상수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자료형</a:t>
            </a: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41453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(Variable)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0B2997-EA25-FB75-B812-A642BF7D3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916" y="2358296"/>
            <a:ext cx="4801016" cy="2141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45A8A0-9418-E4EB-1962-39844B829DEE}"/>
              </a:ext>
            </a:extLst>
          </p:cNvPr>
          <p:cNvSpPr txBox="1"/>
          <p:nvPr/>
        </p:nvSpPr>
        <p:spPr>
          <a:xfrm>
            <a:off x="583068" y="2805752"/>
            <a:ext cx="551293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변하는 수</a:t>
            </a:r>
            <a:r>
              <a:rPr lang="en-US" altLang="ko-KR" sz="2500" dirty="0"/>
              <a:t>?</a:t>
            </a:r>
          </a:p>
          <a:p>
            <a:endParaRPr lang="en-US" altLang="ko-KR" sz="2500" dirty="0"/>
          </a:p>
          <a:p>
            <a:r>
              <a:rPr lang="ko-KR" altLang="en-US" sz="2500" dirty="0"/>
              <a:t>하나의 값을 저장할 수 있는 기억공간</a:t>
            </a:r>
          </a:p>
        </p:txBody>
      </p:sp>
    </p:spTree>
    <p:extLst>
      <p:ext uri="{BB962C8B-B14F-4D97-AF65-F5344CB8AC3E}">
        <p14:creationId xmlns:p14="http://schemas.microsoft.com/office/powerpoint/2010/main" val="1514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1034</Words>
  <Application>Microsoft Office PowerPoint</Application>
  <PresentationFormat>와이드스크린</PresentationFormat>
  <Paragraphs>262</Paragraphs>
  <Slides>43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Pretendard</vt:lpstr>
      <vt:lpstr>Pretendard Black</vt:lpstr>
      <vt:lpstr>견고딕</vt:lpstr>
      <vt:lpstr>견명조</vt:lpstr>
      <vt:lpstr>맑은 고딕</vt:lpstr>
      <vt:lpstr>Arial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이어진</cp:lastModifiedBy>
  <cp:revision>33</cp:revision>
  <dcterms:created xsi:type="dcterms:W3CDTF">2023-04-24T02:25:46Z</dcterms:created>
  <dcterms:modified xsi:type="dcterms:W3CDTF">2024-03-13T06:23:49Z</dcterms:modified>
</cp:coreProperties>
</file>